
<file path=[Content_Types].xml><?xml version="1.0" encoding="utf-8"?>
<Types xmlns="http://schemas.openxmlformats.org/package/2006/content-types">
  <Default Extension="glb" ContentType="model/gltf.binary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66" r:id="rId3"/>
    <p:sldId id="273" r:id="rId4"/>
    <p:sldId id="261" r:id="rId5"/>
    <p:sldId id="268" r:id="rId6"/>
    <p:sldId id="269" r:id="rId7"/>
    <p:sldId id="270" r:id="rId8"/>
    <p:sldId id="272" r:id="rId9"/>
    <p:sldId id="265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426" autoAdjust="0"/>
    <p:restoredTop sz="94671" autoAdjust="0"/>
  </p:normalViewPr>
  <p:slideViewPr>
    <p:cSldViewPr>
      <p:cViewPr varScale="1">
        <p:scale>
          <a:sx n="108" d="100"/>
          <a:sy n="108" d="100"/>
        </p:scale>
        <p:origin x="1890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512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7DBEF-5D40-4F4E-94FE-632A21AC27D5}" type="datetimeFigureOut">
              <a:rPr lang="en-GB" smtClean="0"/>
              <a:t>22/11/2023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A7510-A4FB-46E3-AC0E-F051EA6C7B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17775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Click="0" advTm="6000">
        <p14:reveal/>
      </p:transition>
    </mc:Choice>
    <mc:Fallback xmlns="">
      <p:transition spd="slow" advClick="0" advTm="600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7DBEF-5D40-4F4E-94FE-632A21AC27D5}" type="datetimeFigureOut">
              <a:rPr lang="en-GB" smtClean="0"/>
              <a:t>22/11/2023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A7510-A4FB-46E3-AC0E-F051EA6C7B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8328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Click="0" advTm="6000">
        <p14:reveal/>
      </p:transition>
    </mc:Choice>
    <mc:Fallback xmlns="">
      <p:transition spd="slow" advClick="0" advTm="600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7DBEF-5D40-4F4E-94FE-632A21AC27D5}" type="datetimeFigureOut">
              <a:rPr lang="en-GB" smtClean="0"/>
              <a:t>22/11/2023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A7510-A4FB-46E3-AC0E-F051EA6C7B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9263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Click="0" advTm="6000">
        <p14:reveal/>
      </p:transition>
    </mc:Choice>
    <mc:Fallback xmlns="">
      <p:transition spd="slow" advClick="0" advTm="6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7DBEF-5D40-4F4E-94FE-632A21AC27D5}" type="datetimeFigureOut">
              <a:rPr lang="en-GB" smtClean="0"/>
              <a:t>22/11/2023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A7510-A4FB-46E3-AC0E-F051EA6C7B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9398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Click="0" advTm="6000">
        <p14:reveal/>
      </p:transition>
    </mc:Choice>
    <mc:Fallback xmlns="">
      <p:transition spd="slow" advClick="0" advTm="6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7DBEF-5D40-4F4E-94FE-632A21AC27D5}" type="datetimeFigureOut">
              <a:rPr lang="en-GB" smtClean="0"/>
              <a:t>22/11/2023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A7510-A4FB-46E3-AC0E-F051EA6C7B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9623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Click="0" advTm="6000">
        <p14:reveal/>
      </p:transition>
    </mc:Choice>
    <mc:Fallback xmlns="">
      <p:transition spd="slow" advClick="0" advTm="6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7DBEF-5D40-4F4E-94FE-632A21AC27D5}" type="datetimeFigureOut">
              <a:rPr lang="en-GB" smtClean="0"/>
              <a:t>22/11/2023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A7510-A4FB-46E3-AC0E-F051EA6C7B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4887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Click="0" advTm="6000">
        <p14:reveal/>
      </p:transition>
    </mc:Choice>
    <mc:Fallback xmlns="">
      <p:transition spd="slow" advClick="0" advTm="600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7DBEF-5D40-4F4E-94FE-632A21AC27D5}" type="datetimeFigureOut">
              <a:rPr lang="en-GB" smtClean="0"/>
              <a:t>22/11/2023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A7510-A4FB-46E3-AC0E-F051EA6C7B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5875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Click="0" advTm="6000">
        <p14:reveal/>
      </p:transition>
    </mc:Choice>
    <mc:Fallback xmlns="">
      <p:transition spd="slow" advClick="0" advTm="600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7DBEF-5D40-4F4E-94FE-632A21AC27D5}" type="datetimeFigureOut">
              <a:rPr lang="en-GB" smtClean="0"/>
              <a:t>22/11/2023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A7510-A4FB-46E3-AC0E-F051EA6C7B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027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Click="0" advTm="6000">
        <p14:reveal/>
      </p:transition>
    </mc:Choice>
    <mc:Fallback xmlns="">
      <p:transition spd="slow" advClick="0" advTm="6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7DBEF-5D40-4F4E-94FE-632A21AC27D5}" type="datetimeFigureOut">
              <a:rPr lang="en-GB" smtClean="0"/>
              <a:t>22/11/2023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A7510-A4FB-46E3-AC0E-F051EA6C7B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6000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Click="0" advTm="6000">
        <p14:reveal/>
      </p:transition>
    </mc:Choice>
    <mc:Fallback xmlns="">
      <p:transition spd="slow" advClick="0" advTm="60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7DBEF-5D40-4F4E-94FE-632A21AC27D5}" type="datetimeFigureOut">
              <a:rPr lang="en-GB" smtClean="0"/>
              <a:t>22/11/2023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A7510-A4FB-46E3-AC0E-F051EA6C7B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683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Click="0" advTm="6000">
        <p14:reveal/>
      </p:transition>
    </mc:Choice>
    <mc:Fallback xmlns="">
      <p:transition spd="slow" advClick="0" advTm="60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7DBEF-5D40-4F4E-94FE-632A21AC27D5}" type="datetimeFigureOut">
              <a:rPr lang="en-GB" smtClean="0"/>
              <a:t>22/11/2023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A7510-A4FB-46E3-AC0E-F051EA6C7B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4463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Click="0" advTm="6000">
        <p14:reveal/>
      </p:transition>
    </mc:Choice>
    <mc:Fallback xmlns="">
      <p:transition spd="slow" advClick="0" advTm="6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F7DBEF-5D40-4F4E-94FE-632A21AC27D5}" type="datetimeFigureOut">
              <a:rPr lang="en-GB" smtClean="0"/>
              <a:t>22/11/2023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FA7510-A4FB-46E3-AC0E-F051EA6C7B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34918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5000" advClick="0" advTm="6000">
        <p14:reveal/>
      </p:transition>
    </mc:Choice>
    <mc:Fallback xmlns="">
      <p:transition spd="slow" advClick="0" advTm="6000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www.priorysurgerybristol.co.uk/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17/06/relationships/model3d" Target="../media/model3d1.glb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://www.priorysurgerybristol.co.uk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5576" y="1628800"/>
            <a:ext cx="7704856" cy="2664296"/>
          </a:xfrm>
        </p:spPr>
        <p:txBody>
          <a:bodyPr>
            <a:noAutofit/>
          </a:bodyPr>
          <a:lstStyle/>
          <a:p>
            <a:r>
              <a:rPr lang="en-GB" sz="8800" b="1" dirty="0">
                <a:solidFill>
                  <a:srgbClr val="006600"/>
                </a:solidFill>
              </a:rPr>
              <a:t>Welcome to Priory Surgery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3568" y="4581128"/>
            <a:ext cx="7776864" cy="1752600"/>
          </a:xfrm>
        </p:spPr>
        <p:txBody>
          <a:bodyPr>
            <a:noAutofit/>
          </a:bodyPr>
          <a:lstStyle/>
          <a:p>
            <a:r>
              <a:rPr lang="en-GB" sz="4400" b="1" dirty="0">
                <a:solidFill>
                  <a:schemeClr val="tx1"/>
                </a:solidFill>
              </a:rPr>
              <a:t>Tel:  0117 949 3988</a:t>
            </a:r>
          </a:p>
          <a:p>
            <a:r>
              <a:rPr lang="en-GB" sz="4400" dirty="0">
                <a:hlinkClick r:id="rId2"/>
              </a:rPr>
              <a:t>www.priorysurgerybristol.co.uk</a:t>
            </a:r>
            <a:r>
              <a:rPr lang="en-GB" sz="4000" dirty="0"/>
              <a:t>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454485"/>
            <a:ext cx="1800200" cy="1057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1167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Click="0" advTm="9000">
        <p:wipe dir="r"/>
      </p:transition>
    </mc:Choice>
    <mc:Fallback xmlns="">
      <p:transition spd="slow" advClick="0" advTm="9000">
        <p:wipe dir="r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580112" y="6187509"/>
            <a:ext cx="7985484" cy="1656184"/>
          </a:xfrm>
        </p:spPr>
        <p:txBody>
          <a:bodyPr>
            <a:noAutofit/>
          </a:bodyPr>
          <a:lstStyle/>
          <a:p>
            <a:r>
              <a:rPr lang="en-GB" sz="6000" b="1" dirty="0">
                <a:solidFill>
                  <a:srgbClr val="006600"/>
                </a:solidFill>
              </a:rPr>
              <a:t>Your Named GP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6510" y="1093696"/>
            <a:ext cx="7261894" cy="3168352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</a:pPr>
            <a:endParaRPr lang="en-GB" sz="4000" dirty="0">
              <a:solidFill>
                <a:schemeClr val="tx1"/>
              </a:solidFill>
            </a:endParaRPr>
          </a:p>
          <a:p>
            <a:pPr>
              <a:spcBef>
                <a:spcPts val="600"/>
              </a:spcBef>
            </a:pPr>
            <a:r>
              <a:rPr lang="en-GB" sz="4000" b="1" dirty="0">
                <a:solidFill>
                  <a:schemeClr val="tx1"/>
                </a:solidFill>
              </a:rPr>
              <a:t>In October 2023</a:t>
            </a:r>
          </a:p>
          <a:p>
            <a:pPr>
              <a:spcBef>
                <a:spcPts val="600"/>
              </a:spcBef>
            </a:pPr>
            <a:r>
              <a:rPr lang="en-GB" sz="4000" b="1" dirty="0">
                <a:solidFill>
                  <a:schemeClr val="tx1"/>
                </a:solidFill>
              </a:rPr>
              <a:t>We provided over</a:t>
            </a:r>
          </a:p>
          <a:p>
            <a:pPr>
              <a:spcBef>
                <a:spcPts val="600"/>
              </a:spcBef>
            </a:pPr>
            <a:r>
              <a:rPr lang="en-GB" sz="4000" b="1" dirty="0">
                <a:solidFill>
                  <a:srgbClr val="006600"/>
                </a:solidFill>
              </a:rPr>
              <a:t>6661</a:t>
            </a:r>
          </a:p>
          <a:p>
            <a:pPr>
              <a:spcBef>
                <a:spcPts val="600"/>
              </a:spcBef>
            </a:pPr>
            <a:r>
              <a:rPr lang="en-GB" sz="4000" b="1" dirty="0">
                <a:solidFill>
                  <a:schemeClr val="tx1"/>
                </a:solidFill>
              </a:rPr>
              <a:t>Overall appointments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93202"/>
            <a:ext cx="1080120" cy="634273"/>
          </a:xfrm>
          <a:prstGeom prst="rect">
            <a:avLst/>
          </a:prstGeom>
        </p:spPr>
      </p:pic>
      <p:cxnSp>
        <p:nvCxnSpPr>
          <p:cNvPr id="6" name="Straight Connector 5"/>
          <p:cNvCxnSpPr/>
          <p:nvPr/>
        </p:nvCxnSpPr>
        <p:spPr>
          <a:xfrm>
            <a:off x="1619672" y="610339"/>
            <a:ext cx="6984776" cy="0"/>
          </a:xfrm>
          <a:prstGeom prst="line">
            <a:avLst/>
          </a:prstGeom>
          <a:ln w="3810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467544" y="6453336"/>
            <a:ext cx="6984776" cy="0"/>
          </a:xfrm>
          <a:prstGeom prst="line">
            <a:avLst/>
          </a:prstGeom>
          <a:ln w="3810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8344" y="6021288"/>
            <a:ext cx="1080120" cy="634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7522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Click="0" advTm="8000">
        <p14:reveal/>
      </p:transition>
    </mc:Choice>
    <mc:Fallback xmlns="">
      <p:transition spd="slow" advClick="0" advTm="8000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6510" y="1093696"/>
            <a:ext cx="7261894" cy="3168352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</a:pPr>
            <a:endParaRPr lang="en-GB" sz="4000" dirty="0">
              <a:solidFill>
                <a:schemeClr val="tx1"/>
              </a:solidFill>
            </a:endParaRPr>
          </a:p>
          <a:p>
            <a:pPr>
              <a:spcBef>
                <a:spcPts val="600"/>
              </a:spcBef>
            </a:pPr>
            <a:r>
              <a:rPr lang="en-GB" sz="4000" b="1" u="sng" dirty="0">
                <a:solidFill>
                  <a:srgbClr val="006600"/>
                </a:solidFill>
              </a:rPr>
              <a:t>Breakdown of appointments offered</a:t>
            </a:r>
          </a:p>
          <a:p>
            <a:pPr marL="571500" indent="-5715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2400" b="1" dirty="0">
                <a:solidFill>
                  <a:schemeClr val="tx1"/>
                </a:solidFill>
              </a:rPr>
              <a:t>GP’s/ANP/Trainee doctors and student doctors – </a:t>
            </a:r>
            <a:r>
              <a:rPr lang="en-GB" sz="2400" b="1" dirty="0">
                <a:solidFill>
                  <a:srgbClr val="006600"/>
                </a:solidFill>
              </a:rPr>
              <a:t>2625</a:t>
            </a:r>
          </a:p>
          <a:p>
            <a:pPr marL="571500" indent="-5715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2400" b="1" dirty="0">
                <a:solidFill>
                  <a:schemeClr val="tx1"/>
                </a:solidFill>
              </a:rPr>
              <a:t>Nursing/Chronic Illness reviews - </a:t>
            </a:r>
            <a:r>
              <a:rPr lang="en-GB" sz="2400" b="1" dirty="0">
                <a:solidFill>
                  <a:srgbClr val="006600"/>
                </a:solidFill>
              </a:rPr>
              <a:t>3666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93202"/>
            <a:ext cx="1080120" cy="634273"/>
          </a:xfrm>
          <a:prstGeom prst="rect">
            <a:avLst/>
          </a:prstGeom>
        </p:spPr>
      </p:pic>
      <p:cxnSp>
        <p:nvCxnSpPr>
          <p:cNvPr id="6" name="Straight Connector 5"/>
          <p:cNvCxnSpPr/>
          <p:nvPr/>
        </p:nvCxnSpPr>
        <p:spPr>
          <a:xfrm>
            <a:off x="1619672" y="610339"/>
            <a:ext cx="6984776" cy="0"/>
          </a:xfrm>
          <a:prstGeom prst="line">
            <a:avLst/>
          </a:prstGeom>
          <a:ln w="3810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467544" y="6453336"/>
            <a:ext cx="6984776" cy="0"/>
          </a:xfrm>
          <a:prstGeom prst="line">
            <a:avLst/>
          </a:prstGeom>
          <a:ln w="3810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8344" y="6021288"/>
            <a:ext cx="1080120" cy="634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9799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Click="0" advTm="8000">
        <p14:reveal/>
      </p:transition>
    </mc:Choice>
    <mc:Fallback xmlns="">
      <p:transition spd="slow" advClick="0" advTm="8000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03420" y="1070994"/>
            <a:ext cx="7344816" cy="2736304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</a:pPr>
            <a:endParaRPr lang="en-GB" sz="4000" b="1" dirty="0">
              <a:solidFill>
                <a:schemeClr val="tx1"/>
              </a:solidFill>
            </a:endParaRPr>
          </a:p>
          <a:p>
            <a:pPr>
              <a:spcBef>
                <a:spcPts val="600"/>
              </a:spcBef>
            </a:pPr>
            <a:r>
              <a:rPr lang="en-GB" sz="4000" b="1" dirty="0">
                <a:solidFill>
                  <a:schemeClr val="tx1"/>
                </a:solidFill>
              </a:rPr>
              <a:t>In October 2023</a:t>
            </a:r>
          </a:p>
          <a:p>
            <a:pPr>
              <a:spcBef>
                <a:spcPts val="600"/>
              </a:spcBef>
            </a:pPr>
            <a:r>
              <a:rPr lang="en-GB" sz="4000" b="1" dirty="0">
                <a:solidFill>
                  <a:srgbClr val="006600"/>
                </a:solidFill>
              </a:rPr>
              <a:t>223</a:t>
            </a:r>
          </a:p>
          <a:p>
            <a:pPr>
              <a:spcBef>
                <a:spcPts val="600"/>
              </a:spcBef>
            </a:pPr>
            <a:r>
              <a:rPr lang="en-GB" sz="4000" b="1" dirty="0">
                <a:solidFill>
                  <a:schemeClr val="tx1"/>
                </a:solidFill>
              </a:rPr>
              <a:t>Patients did not attend their booked appointments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93202"/>
            <a:ext cx="1080120" cy="634273"/>
          </a:xfrm>
          <a:prstGeom prst="rect">
            <a:avLst/>
          </a:prstGeom>
        </p:spPr>
      </p:pic>
      <p:cxnSp>
        <p:nvCxnSpPr>
          <p:cNvPr id="6" name="Straight Connector 5"/>
          <p:cNvCxnSpPr/>
          <p:nvPr/>
        </p:nvCxnSpPr>
        <p:spPr>
          <a:xfrm>
            <a:off x="1619672" y="610339"/>
            <a:ext cx="6984776" cy="0"/>
          </a:xfrm>
          <a:prstGeom prst="line">
            <a:avLst/>
          </a:prstGeom>
          <a:ln w="3810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467544" y="6453336"/>
            <a:ext cx="6984776" cy="0"/>
          </a:xfrm>
          <a:prstGeom prst="line">
            <a:avLst/>
          </a:prstGeom>
          <a:ln w="3810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8344" y="6021288"/>
            <a:ext cx="1080120" cy="634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8478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Click="0" advTm="8000">
        <p14:reveal/>
      </p:transition>
    </mc:Choice>
    <mc:Fallback xmlns="">
      <p:transition spd="slow" advClick="0" advTm="8000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58009" y="1296035"/>
            <a:ext cx="6956963" cy="2935295"/>
          </a:xfrm>
        </p:spPr>
        <p:txBody>
          <a:bodyPr>
            <a:noAutofit/>
          </a:bodyPr>
          <a:lstStyle/>
          <a:p>
            <a:endParaRPr lang="en-GB" sz="4000" b="1" dirty="0">
              <a:solidFill>
                <a:schemeClr val="tx1"/>
              </a:solidFill>
            </a:endParaRPr>
          </a:p>
          <a:p>
            <a:r>
              <a:rPr lang="en-GB" sz="4000" b="1" dirty="0">
                <a:solidFill>
                  <a:schemeClr val="tx1"/>
                </a:solidFill>
              </a:rPr>
              <a:t>In October 2023 </a:t>
            </a:r>
          </a:p>
          <a:p>
            <a:r>
              <a:rPr lang="en-GB" sz="4000" b="1" dirty="0">
                <a:solidFill>
                  <a:schemeClr val="tx1"/>
                </a:solidFill>
              </a:rPr>
              <a:t>We handled over</a:t>
            </a:r>
          </a:p>
          <a:p>
            <a:r>
              <a:rPr lang="en-GB" sz="4000" b="1" dirty="0">
                <a:solidFill>
                  <a:srgbClr val="006600"/>
                </a:solidFill>
              </a:rPr>
              <a:t>15,807</a:t>
            </a:r>
          </a:p>
          <a:p>
            <a:r>
              <a:rPr lang="en-GB" sz="4000" b="1" dirty="0">
                <a:solidFill>
                  <a:schemeClr val="tx1"/>
                </a:solidFill>
              </a:rPr>
              <a:t>Telephone calls</a:t>
            </a:r>
          </a:p>
          <a:p>
            <a:endParaRPr lang="en-GB" sz="4000" dirty="0">
              <a:solidFill>
                <a:schemeClr val="tx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93202"/>
            <a:ext cx="1080120" cy="634273"/>
          </a:xfrm>
          <a:prstGeom prst="rect">
            <a:avLst/>
          </a:prstGeom>
        </p:spPr>
      </p:pic>
      <p:cxnSp>
        <p:nvCxnSpPr>
          <p:cNvPr id="6" name="Straight Connector 5"/>
          <p:cNvCxnSpPr/>
          <p:nvPr/>
        </p:nvCxnSpPr>
        <p:spPr>
          <a:xfrm>
            <a:off x="1619672" y="610339"/>
            <a:ext cx="6984776" cy="0"/>
          </a:xfrm>
          <a:prstGeom prst="line">
            <a:avLst/>
          </a:prstGeom>
          <a:ln w="3810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467544" y="6453336"/>
            <a:ext cx="6984776" cy="0"/>
          </a:xfrm>
          <a:prstGeom prst="line">
            <a:avLst/>
          </a:prstGeom>
          <a:ln w="3810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8344" y="6021288"/>
            <a:ext cx="1080120" cy="634273"/>
          </a:xfrm>
          <a:prstGeom prst="rect">
            <a:avLst/>
          </a:prstGeom>
        </p:spPr>
      </p:pic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10" name="3D Model 9" descr="Desk telephone">
                <a:extLst>
                  <a:ext uri="{FF2B5EF4-FFF2-40B4-BE49-F238E27FC236}">
                    <a16:creationId xmlns:a16="http://schemas.microsoft.com/office/drawing/2014/main" id="{F139CE6C-D683-6364-5FE5-3F854197FDBC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924587427"/>
                  </p:ext>
                </p:extLst>
              </p:nvPr>
            </p:nvGraphicFramePr>
            <p:xfrm>
              <a:off x="-29590" y="1296035"/>
              <a:ext cx="2550400" cy="3235582"/>
            </p:xfrm>
            <a:graphic>
              <a:graphicData uri="http://schemas.microsoft.com/office/drawing/2017/model3d">
                <am3d:model3d r:embed="rId3">
                  <am3d:spPr>
                    <a:xfrm>
                      <a:off x="0" y="0"/>
                      <a:ext cx="2550400" cy="3235582"/>
                    </a:xfrm>
                    <a:prstGeom prst="rect">
                      <a:avLst/>
                    </a:prstGeom>
                  </am3d:spPr>
                  <am3d:camera>
                    <am3d:pos x="0" y="0" z="62162605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669262" d="1000000"/>
                    <am3d:preTrans dx="2758334" dy="-5165683" dz="-4863627"/>
                    <am3d:scale>
                      <am3d:sx n="1000000" d="1000000"/>
                      <am3d:sy n="1000000" d="1000000"/>
                      <am3d:sz n="1000000" d="1000000"/>
                    </am3d:scale>
                    <am3d:rot ax="3294138" ay="193508" az="274629"/>
                    <am3d:postTrans dx="0" dy="0" dz="0"/>
                  </am3d:trans>
                  <am3d:raster rName="Office3DRenderer" rVer="16.0.8326">
                    <am3d:blip r:embed="rId4"/>
                  </am3d:raster>
                  <am3d:objViewport viewportSz="3996895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10" name="3D Model 9" descr="Desk telephone">
                <a:extLst>
                  <a:ext uri="{FF2B5EF4-FFF2-40B4-BE49-F238E27FC236}">
                    <a16:creationId xmlns:a16="http://schemas.microsoft.com/office/drawing/2014/main" id="{F139CE6C-D683-6364-5FE5-3F854197FDBC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-29590" y="1296035"/>
                <a:ext cx="2550400" cy="3235582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497899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Click="0" advTm="8000">
        <p14:reveal/>
      </p:transition>
    </mc:Choice>
    <mc:Fallback xmlns="">
      <p:transition spd="slow" advClick="0" advTm="8000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18964" y="927475"/>
            <a:ext cx="7985484" cy="1872208"/>
          </a:xfrm>
        </p:spPr>
        <p:txBody>
          <a:bodyPr>
            <a:noAutofit/>
          </a:bodyPr>
          <a:lstStyle/>
          <a:p>
            <a:r>
              <a:rPr lang="en-GB" sz="6000" b="1" dirty="0">
                <a:solidFill>
                  <a:srgbClr val="006600"/>
                </a:solidFill>
              </a:rPr>
              <a:t>Call Figures from October 2023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19393" y="2852936"/>
            <a:ext cx="7389011" cy="2736304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en-GB" sz="4000" b="1" dirty="0">
                <a:solidFill>
                  <a:schemeClr val="tx1"/>
                </a:solidFill>
              </a:rPr>
              <a:t>We took 15,807 telephone calls</a:t>
            </a:r>
          </a:p>
          <a:p>
            <a:pPr marL="571500" indent="-5715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GB" sz="2000" b="1" dirty="0">
                <a:solidFill>
                  <a:schemeClr val="tx1"/>
                </a:solidFill>
              </a:rPr>
              <a:t>Average time in real queue – 1 minutes 6 seconds</a:t>
            </a:r>
          </a:p>
          <a:p>
            <a:pPr marL="571500" indent="-5715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GB" sz="2000" b="1" dirty="0">
                <a:solidFill>
                  <a:schemeClr val="tx1"/>
                </a:solidFill>
              </a:rPr>
              <a:t>Average time in call back queue – 34 minutes 29 seconds</a:t>
            </a:r>
          </a:p>
          <a:p>
            <a:pPr marL="571500" indent="-5715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GB" sz="2000" b="1" dirty="0">
                <a:solidFill>
                  <a:schemeClr val="tx1"/>
                </a:solidFill>
              </a:rPr>
              <a:t>774 Patients hung-up/abandoned call before we could answer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93202"/>
            <a:ext cx="1080120" cy="634273"/>
          </a:xfrm>
          <a:prstGeom prst="rect">
            <a:avLst/>
          </a:prstGeom>
        </p:spPr>
      </p:pic>
      <p:cxnSp>
        <p:nvCxnSpPr>
          <p:cNvPr id="6" name="Straight Connector 5"/>
          <p:cNvCxnSpPr/>
          <p:nvPr/>
        </p:nvCxnSpPr>
        <p:spPr>
          <a:xfrm>
            <a:off x="1619672" y="610339"/>
            <a:ext cx="6984776" cy="0"/>
          </a:xfrm>
          <a:prstGeom prst="line">
            <a:avLst/>
          </a:prstGeom>
          <a:ln w="3810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467544" y="6453336"/>
            <a:ext cx="6984776" cy="0"/>
          </a:xfrm>
          <a:prstGeom prst="line">
            <a:avLst/>
          </a:prstGeom>
          <a:ln w="3810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8344" y="6021288"/>
            <a:ext cx="1080120" cy="634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2364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Click="0" advTm="8000">
        <p14:reveal/>
      </p:transition>
    </mc:Choice>
    <mc:Fallback xmlns="">
      <p:transition spd="slow" advClick="0" advTm="8000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580112" y="6187509"/>
            <a:ext cx="7985484" cy="1656184"/>
          </a:xfrm>
        </p:spPr>
        <p:txBody>
          <a:bodyPr>
            <a:noAutofit/>
          </a:bodyPr>
          <a:lstStyle/>
          <a:p>
            <a:r>
              <a:rPr lang="en-GB" sz="6000" b="1" dirty="0">
                <a:solidFill>
                  <a:srgbClr val="006600"/>
                </a:solidFill>
              </a:rPr>
              <a:t>Your Named GP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6510" y="1093696"/>
            <a:ext cx="7261894" cy="3168352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</a:pPr>
            <a:endParaRPr lang="en-GB" sz="4000" b="1" dirty="0">
              <a:solidFill>
                <a:schemeClr val="tx1"/>
              </a:solidFill>
            </a:endParaRPr>
          </a:p>
          <a:p>
            <a:pPr>
              <a:spcBef>
                <a:spcPts val="600"/>
              </a:spcBef>
            </a:pPr>
            <a:r>
              <a:rPr lang="en-GB" sz="4000" b="1" dirty="0">
                <a:solidFill>
                  <a:schemeClr val="tx1"/>
                </a:solidFill>
              </a:rPr>
              <a:t>We offered PCN Appointments</a:t>
            </a:r>
          </a:p>
          <a:p>
            <a:pPr marL="571500" indent="-5715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4000" b="1" dirty="0">
                <a:solidFill>
                  <a:schemeClr val="tx1"/>
                </a:solidFill>
              </a:rPr>
              <a:t>Physio – </a:t>
            </a:r>
            <a:r>
              <a:rPr lang="en-GB" sz="4000" b="1" dirty="0">
                <a:solidFill>
                  <a:srgbClr val="006600"/>
                </a:solidFill>
              </a:rPr>
              <a:t>57</a:t>
            </a:r>
          </a:p>
          <a:p>
            <a:pPr marL="571500" indent="-5715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4000" b="1" dirty="0">
                <a:solidFill>
                  <a:schemeClr val="tx1"/>
                </a:solidFill>
              </a:rPr>
              <a:t>Mental Health and Wellbeing coach – </a:t>
            </a:r>
            <a:r>
              <a:rPr lang="en-GB" sz="4000" b="1" dirty="0">
                <a:solidFill>
                  <a:srgbClr val="006600"/>
                </a:solidFill>
              </a:rPr>
              <a:t>110</a:t>
            </a:r>
          </a:p>
          <a:p>
            <a:pPr marL="571500" indent="-5715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4000" b="1" dirty="0">
                <a:solidFill>
                  <a:schemeClr val="tx1"/>
                </a:solidFill>
              </a:rPr>
              <a:t>Social Prescriber – </a:t>
            </a:r>
            <a:r>
              <a:rPr lang="en-GB" sz="4000" b="1" dirty="0">
                <a:solidFill>
                  <a:srgbClr val="006600"/>
                </a:solidFill>
              </a:rPr>
              <a:t>79</a:t>
            </a:r>
          </a:p>
          <a:p>
            <a:pPr>
              <a:spcBef>
                <a:spcPts val="600"/>
              </a:spcBef>
            </a:pPr>
            <a:endParaRPr lang="en-GB" sz="4000" b="1" dirty="0">
              <a:solidFill>
                <a:schemeClr val="tx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93202"/>
            <a:ext cx="1080120" cy="634273"/>
          </a:xfrm>
          <a:prstGeom prst="rect">
            <a:avLst/>
          </a:prstGeom>
        </p:spPr>
      </p:pic>
      <p:cxnSp>
        <p:nvCxnSpPr>
          <p:cNvPr id="6" name="Straight Connector 5"/>
          <p:cNvCxnSpPr/>
          <p:nvPr/>
        </p:nvCxnSpPr>
        <p:spPr>
          <a:xfrm>
            <a:off x="1619672" y="610339"/>
            <a:ext cx="6984776" cy="0"/>
          </a:xfrm>
          <a:prstGeom prst="line">
            <a:avLst/>
          </a:prstGeom>
          <a:ln w="3810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467544" y="6453336"/>
            <a:ext cx="6984776" cy="0"/>
          </a:xfrm>
          <a:prstGeom prst="line">
            <a:avLst/>
          </a:prstGeom>
          <a:ln w="3810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8344" y="6021288"/>
            <a:ext cx="1080120" cy="634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6185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Click="0" advTm="8000">
        <p14:reveal/>
      </p:transition>
    </mc:Choice>
    <mc:Fallback xmlns="">
      <p:transition spd="slow" advClick="0" advTm="8000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03420" y="1070994"/>
            <a:ext cx="7344816" cy="2736304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</a:pPr>
            <a:r>
              <a:rPr lang="en-GB" sz="4000" b="1" u="sng" dirty="0">
                <a:solidFill>
                  <a:srgbClr val="006600"/>
                </a:solidFill>
              </a:rPr>
              <a:t>DNA’s for October 2023</a:t>
            </a:r>
          </a:p>
          <a:p>
            <a:pPr>
              <a:spcBef>
                <a:spcPts val="600"/>
              </a:spcBef>
            </a:pPr>
            <a:endParaRPr lang="en-GB" sz="4000" b="1" dirty="0">
              <a:solidFill>
                <a:schemeClr val="tx1"/>
              </a:solidFill>
            </a:endParaRPr>
          </a:p>
          <a:p>
            <a:pPr marL="571500" indent="-5715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4000" b="1" dirty="0">
                <a:solidFill>
                  <a:schemeClr val="tx1"/>
                </a:solidFill>
              </a:rPr>
              <a:t>GP’s – </a:t>
            </a:r>
            <a:r>
              <a:rPr lang="en-GB" sz="4000" b="1" dirty="0">
                <a:solidFill>
                  <a:srgbClr val="006600"/>
                </a:solidFill>
              </a:rPr>
              <a:t>29</a:t>
            </a:r>
          </a:p>
          <a:p>
            <a:pPr marL="571500" indent="-5715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4000" b="1" dirty="0">
                <a:solidFill>
                  <a:schemeClr val="tx1"/>
                </a:solidFill>
              </a:rPr>
              <a:t>Nursing staff – </a:t>
            </a:r>
            <a:r>
              <a:rPr lang="en-GB" sz="4000" b="1" dirty="0">
                <a:solidFill>
                  <a:srgbClr val="006600"/>
                </a:solidFill>
              </a:rPr>
              <a:t>160</a:t>
            </a:r>
          </a:p>
          <a:p>
            <a:pPr marL="571500" indent="-5715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4000" b="1" dirty="0">
                <a:solidFill>
                  <a:schemeClr val="tx1"/>
                </a:solidFill>
              </a:rPr>
              <a:t>PCN - </a:t>
            </a:r>
            <a:r>
              <a:rPr lang="en-GB" sz="4000" b="1" dirty="0">
                <a:solidFill>
                  <a:srgbClr val="006600"/>
                </a:solidFill>
              </a:rPr>
              <a:t>11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93202"/>
            <a:ext cx="1080120" cy="634273"/>
          </a:xfrm>
          <a:prstGeom prst="rect">
            <a:avLst/>
          </a:prstGeom>
        </p:spPr>
      </p:pic>
      <p:cxnSp>
        <p:nvCxnSpPr>
          <p:cNvPr id="6" name="Straight Connector 5"/>
          <p:cNvCxnSpPr/>
          <p:nvPr/>
        </p:nvCxnSpPr>
        <p:spPr>
          <a:xfrm>
            <a:off x="1619672" y="610339"/>
            <a:ext cx="6984776" cy="0"/>
          </a:xfrm>
          <a:prstGeom prst="line">
            <a:avLst/>
          </a:prstGeom>
          <a:ln w="3810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467544" y="6453336"/>
            <a:ext cx="6984776" cy="0"/>
          </a:xfrm>
          <a:prstGeom prst="line">
            <a:avLst/>
          </a:prstGeom>
          <a:ln w="3810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8344" y="6021288"/>
            <a:ext cx="1080120" cy="634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9319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Click="0" advTm="8000">
        <p14:reveal/>
      </p:transition>
    </mc:Choice>
    <mc:Fallback xmlns="">
      <p:transition spd="slow" advClick="0" advTm="8000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3568" y="4221088"/>
            <a:ext cx="7776864" cy="1752600"/>
          </a:xfrm>
        </p:spPr>
        <p:txBody>
          <a:bodyPr>
            <a:noAutofit/>
          </a:bodyPr>
          <a:lstStyle/>
          <a:p>
            <a:r>
              <a:rPr lang="en-GB" sz="4400" b="1" dirty="0">
                <a:solidFill>
                  <a:schemeClr val="tx1"/>
                </a:solidFill>
              </a:rPr>
              <a:t>Tel:  0117 949 3988</a:t>
            </a:r>
          </a:p>
          <a:p>
            <a:r>
              <a:rPr lang="en-GB" sz="4400" dirty="0">
                <a:hlinkClick r:id="rId2"/>
              </a:rPr>
              <a:t>www.priorysurgerybristol.co.uk</a:t>
            </a:r>
            <a:r>
              <a:rPr lang="en-GB" sz="4000" dirty="0"/>
              <a:t>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736" y="1124744"/>
            <a:ext cx="4329632" cy="2542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3386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Click="0" advTm="9000">
        <p:wipe dir="r"/>
      </p:transition>
    </mc:Choice>
    <mc:Fallback xmlns="">
      <p:transition spd="slow" advClick="0" advTm="9000">
        <p:wipe dir="r"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djacency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323</TotalTime>
  <Words>158</Words>
  <Application>Microsoft Office PowerPoint</Application>
  <PresentationFormat>On-screen Show (4:3)</PresentationFormat>
  <Paragraphs>40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Welcome to Priory Surgery</vt:lpstr>
      <vt:lpstr>Your Named GP</vt:lpstr>
      <vt:lpstr>PowerPoint Presentation</vt:lpstr>
      <vt:lpstr>PowerPoint Presentation</vt:lpstr>
      <vt:lpstr>PowerPoint Presentation</vt:lpstr>
      <vt:lpstr>Call Figures from October 2023</vt:lpstr>
      <vt:lpstr>Your Named GP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Welcome to Priory Surgery</dc:title>
  <dc:creator>Mary Hunter</dc:creator>
  <cp:lastModifiedBy>ELLIS, Dale (PRIORY SURGERY - L81084)</cp:lastModifiedBy>
  <cp:revision>35</cp:revision>
  <dcterms:created xsi:type="dcterms:W3CDTF">2014-07-27T06:42:41Z</dcterms:created>
  <dcterms:modified xsi:type="dcterms:W3CDTF">2023-11-22T15:35:21Z</dcterms:modified>
</cp:coreProperties>
</file>